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502" r:id="rId4"/>
    <p:sldId id="491" r:id="rId5"/>
    <p:sldId id="418" r:id="rId6"/>
    <p:sldId id="429" r:id="rId7"/>
    <p:sldId id="434" r:id="rId8"/>
    <p:sldId id="493" r:id="rId9"/>
    <p:sldId id="494" r:id="rId10"/>
    <p:sldId id="495" r:id="rId11"/>
    <p:sldId id="496" r:id="rId12"/>
    <p:sldId id="497" r:id="rId13"/>
    <p:sldId id="430" r:id="rId14"/>
    <p:sldId id="431" r:id="rId15"/>
    <p:sldId id="432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500" r:id="rId27"/>
    <p:sldId id="437" r:id="rId28"/>
    <p:sldId id="448" r:id="rId29"/>
    <p:sldId id="484" r:id="rId30"/>
    <p:sldId id="485" r:id="rId31"/>
    <p:sldId id="501" r:id="rId32"/>
    <p:sldId id="449" r:id="rId33"/>
    <p:sldId id="450" r:id="rId34"/>
    <p:sldId id="451" r:id="rId35"/>
    <p:sldId id="498" r:id="rId36"/>
    <p:sldId id="452" r:id="rId37"/>
    <p:sldId id="480" r:id="rId3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34" autoAdjust="0"/>
    <p:restoredTop sz="94444" autoAdjust="0"/>
  </p:normalViewPr>
  <p:slideViewPr>
    <p:cSldViewPr>
      <p:cViewPr>
        <p:scale>
          <a:sx n="72" d="100"/>
          <a:sy n="72" d="100"/>
        </p:scale>
        <p:origin x="-451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18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7259D7-E5BB-D846-879C-4547B909DCAB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2ADCE-512E-4D30-A984-BD24E85C2A2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73890-DCAF-43E6-8684-32303C5A86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Show other scales and how the feature looks less corner like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2670B8-8582-4419-B97B-ED61D7FE1BF6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D67658-14C2-47C4-936A-8FE44F66EAA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53FEC-5D69-428F-8FE1-CA98666B980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4419A-2DD5-49F1-A019-4EA4F1158A6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>
                <a:latin typeface="Arial" charset="0"/>
                <a:cs typeface="Arial" charset="0"/>
              </a:rPr>
              <a:t>Blob detector is distinct from harris corner detector</a:t>
            </a:r>
          </a:p>
        </p:txBody>
      </p:sp>
    </p:spTree>
    <p:extLst>
      <p:ext uri="{BB962C8B-B14F-4D97-AF65-F5344CB8AC3E}">
        <p14:creationId xmlns:p14="http://schemas.microsoft.com/office/powerpoint/2010/main" val="3476229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CCA212-E3EA-4739-98CC-117D047D003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30F663-1D9C-4182-AA97-FE57FA310B9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EE081-4C8C-41BF-BDAC-7C9F61253F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2D959CE-A071-9F4B-840F-D3C5F5D760E3}" type="slidenum">
              <a:rPr lang="en-US"/>
              <a:pPr/>
              <a:t>8</a:t>
            </a:fld>
            <a:endParaRPr lang="en-US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DFCB0FF-A536-1B41-BFE0-923BEDBFF4DB}" type="slidenum">
              <a:rPr lang="en-US"/>
              <a:pPr/>
              <a:t>9</a:t>
            </a:fld>
            <a:endParaRPr lang="en-US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5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795C3DA-48CC-9D44-8BD4-CF202E5CFCA7}" type="slidenum">
              <a:rPr lang="en-US"/>
              <a:pPr/>
              <a:t>10</a:t>
            </a:fld>
            <a:endParaRPr 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6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FF18844-EAB1-6444-887B-D5C9AB4FBFCA}" type="slidenum">
              <a:rPr lang="en-US"/>
              <a:pPr/>
              <a:t>11</a:t>
            </a:fld>
            <a:endParaRPr 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1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73890-DCAF-43E6-8684-32303C5A86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9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F3383-14F2-4EDE-84CF-5FAB10E6A8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25975" cy="347027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da.kth.se/cvap/abstracts/cvap198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jpeg"/><Relationship Id="rId11" Type="http://schemas.openxmlformats.org/officeDocument/2006/relationships/image" Target="../media/image29.wmf"/><Relationship Id="rId5" Type="http://schemas.openxmlformats.org/officeDocument/2006/relationships/image" Target="../media/image31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4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774384"/>
            <a:ext cx="8534400" cy="146957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Lecture 5: Feature invariance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-1642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snavely\work\teaching\09Fa-CS6610\projects\misc\features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289" y="3357565"/>
            <a:ext cx="5851920" cy="2096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Harris detector: Invariance properties </a:t>
            </a:r>
            <a:br>
              <a:rPr lang="en-US" sz="3600" dirty="0"/>
            </a:br>
            <a:r>
              <a:rPr lang="en-US" sz="3600" dirty="0"/>
              <a:t>-- Image rotation</a:t>
            </a:r>
            <a:endParaRPr lang="ru-RU" sz="3600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572000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+mj-lt"/>
                <a:cs typeface="Times New Roman" charset="0"/>
              </a:rPr>
              <a:t>Second moment ellipse rotates but its shape (i.e. eigenvalues) remains the same</a:t>
            </a:r>
            <a:endParaRPr lang="ru-RU" sz="2400">
              <a:latin typeface="+mj-lt"/>
              <a:cs typeface="Times New Roman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152582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152595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6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1038 h 528"/>
                  <a:gd name="T2" fmla="*/ 3442 w 720"/>
                  <a:gd name="T3" fmla="*/ 0 h 528"/>
                  <a:gd name="T4" fmla="*/ 51732 w 720"/>
                  <a:gd name="T5" fmla="*/ 26097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152583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52593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4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 h 528"/>
                  <a:gd name="T2" fmla="*/ 1 w 720"/>
                  <a:gd name="T3" fmla="*/ 0 h 528"/>
                  <a:gd name="T4" fmla="*/ 1 w 720"/>
                  <a:gd name="T5" fmla="*/ 2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152584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15258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152590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91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2592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15258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152587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latin typeface="+mj-lt"/>
                </a:endParaRPr>
              </a:p>
            </p:txBody>
          </p:sp>
          <p:sp>
            <p:nvSpPr>
              <p:cNvPr id="152588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2589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Corner location is equivariant </a:t>
            </a:r>
            <a:r>
              <a:rPr lang="en-US" sz="2400" dirty="0" err="1">
                <a:solidFill>
                  <a:srgbClr val="0033CC"/>
                </a:solidFill>
                <a:latin typeface="+mj-lt"/>
                <a:cs typeface="Times New Roman" charset="0"/>
              </a:rPr>
              <a:t>w.r.t.</a:t>
            </a: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 image rotation</a:t>
            </a:r>
            <a:endParaRPr lang="ru-RU" sz="2400" dirty="0">
              <a:solidFill>
                <a:srgbClr val="0033CC"/>
              </a:solidFill>
              <a:latin typeface="+mj-lt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Harris detector: Invariance properties – </a:t>
            </a:r>
            <a:br>
              <a:rPr lang="en-US" sz="3600" dirty="0"/>
            </a:br>
            <a:r>
              <a:rPr lang="en-US" sz="3600" dirty="0"/>
              <a:t>Affine intensity change</a:t>
            </a:r>
            <a:endParaRPr lang="ru-RU" sz="3600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997075"/>
            <a:ext cx="556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Times New Roman" charset="0"/>
                <a:cs typeface="Times New Roman" charset="0"/>
              </a:rPr>
              <a:t>   </a:t>
            </a:r>
            <a:r>
              <a:rPr lang="en-US" sz="2400" dirty="0">
                <a:cs typeface="Times New Roman" charset="0"/>
              </a:rPr>
              <a:t>Only derivatives are used =&gt; invariance to intensity shift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I</a:t>
            </a:r>
            <a:r>
              <a:rPr lang="he-IL" sz="2400" i="1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+</a:t>
            </a:r>
            <a:r>
              <a:rPr lang="he-IL" sz="2400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b</a:t>
            </a:r>
            <a:endParaRPr lang="ru-RU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150538" name="Text Box 6"/>
          <p:cNvSpPr txBox="1">
            <a:spLocks noChangeArrowheads="1"/>
          </p:cNvSpPr>
          <p:nvPr/>
        </p:nvSpPr>
        <p:spPr bwMode="auto">
          <a:xfrm>
            <a:off x="1447800" y="2962275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Times New Roman" charset="0"/>
                <a:cs typeface="Times New Roman" charset="0"/>
              </a:rPr>
              <a:t>  </a:t>
            </a:r>
            <a:r>
              <a:rPr lang="he-IL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Intensity scaling: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I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a</a:t>
            </a:r>
            <a:r>
              <a:rPr lang="he-IL" sz="2400" i="1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I</a:t>
            </a:r>
            <a:endParaRPr lang="ru-RU" sz="2400" i="1" dirty="0">
              <a:latin typeface="Times New Roman" charset="0"/>
              <a:cs typeface="Times New Rom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675" y="3149600"/>
            <a:ext cx="8289925" cy="2632075"/>
            <a:chOff x="320675" y="3149600"/>
            <a:chExt cx="8289925" cy="2632075"/>
          </a:xfrm>
        </p:grpSpPr>
        <p:sp>
          <p:nvSpPr>
            <p:cNvPr id="150539" name="Freeform 7"/>
            <p:cNvSpPr>
              <a:spLocks/>
            </p:cNvSpPr>
            <p:nvPr/>
          </p:nvSpPr>
          <p:spPr bwMode="auto">
            <a:xfrm>
              <a:off x="1600200" y="3937000"/>
              <a:ext cx="2514600" cy="1193800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540" name="Freeform 8"/>
            <p:cNvSpPr>
              <a:spLocks/>
            </p:cNvSpPr>
            <p:nvPr/>
          </p:nvSpPr>
          <p:spPr bwMode="auto">
            <a:xfrm>
              <a:off x="5619750" y="3149600"/>
              <a:ext cx="2514600" cy="1955800"/>
            </a:xfrm>
            <a:custGeom>
              <a:avLst/>
              <a:gdLst>
                <a:gd name="T0" fmla="*/ 0 w 1584"/>
                <a:gd name="T1" fmla="*/ 104725 h 752"/>
                <a:gd name="T2" fmla="*/ 144 w 1584"/>
                <a:gd name="T3" fmla="*/ 31206 h 752"/>
                <a:gd name="T4" fmla="*/ 384 w 1584"/>
                <a:gd name="T5" fmla="*/ 57970 h 752"/>
                <a:gd name="T6" fmla="*/ 528 w 1584"/>
                <a:gd name="T7" fmla="*/ 4415 h 752"/>
                <a:gd name="T8" fmla="*/ 768 w 1584"/>
                <a:gd name="T9" fmla="*/ 84705 h 752"/>
                <a:gd name="T10" fmla="*/ 912 w 1584"/>
                <a:gd name="T11" fmla="*/ 64621 h 752"/>
                <a:gd name="T12" fmla="*/ 1104 w 1584"/>
                <a:gd name="T13" fmla="*/ 91383 h 752"/>
                <a:gd name="T14" fmla="*/ 1248 w 1584"/>
                <a:gd name="T15" fmla="*/ 37958 h 752"/>
                <a:gd name="T16" fmla="*/ 1584 w 1584"/>
                <a:gd name="T17" fmla="*/ 9138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0541" name="Group 9"/>
            <p:cNvGrpSpPr>
              <a:grpSpLocks/>
            </p:cNvGrpSpPr>
            <p:nvPr/>
          </p:nvGrpSpPr>
          <p:grpSpPr bwMode="auto">
            <a:xfrm>
              <a:off x="1077913" y="3759200"/>
              <a:ext cx="3524250" cy="2022475"/>
              <a:chOff x="583" y="2880"/>
              <a:chExt cx="2220" cy="1274"/>
            </a:xfrm>
          </p:grpSpPr>
          <p:grpSp>
            <p:nvGrpSpPr>
              <p:cNvPr id="150557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50559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x</a:t>
                  </a:r>
                  <a:r>
                    <a:rPr lang="en-US" sz="2400">
                      <a:latin typeface="Times New Roman" charset="0"/>
                      <a:cs typeface="Times New Roman" charset="0"/>
                    </a:rPr>
                    <a:t> </a:t>
                  </a:r>
                  <a:r>
                    <a:rPr lang="en-US" sz="2000">
                      <a:latin typeface="Times New Roman" charset="0"/>
                      <a:cs typeface="Times New Roman" charset="0"/>
                    </a:rPr>
                    <a:t>(image coordinate)</a:t>
                  </a:r>
                  <a:endParaRPr lang="ru-RU" sz="200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8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2" name="Text Box 16"/>
            <p:cNvSpPr txBox="1">
              <a:spLocks noChangeArrowheads="1"/>
            </p:cNvSpPr>
            <p:nvPr/>
          </p:nvSpPr>
          <p:spPr bwMode="auto">
            <a:xfrm>
              <a:off x="320675" y="4276725"/>
              <a:ext cx="11271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>
                  <a:latin typeface="Times New Roman" charset="0"/>
                  <a:cs typeface="Times New Roman" charset="0"/>
                </a:rPr>
                <a:t>threshold</a:t>
              </a:r>
              <a:endParaRPr lang="ru-RU" sz="2000">
                <a:latin typeface="Times New Roman" charset="0"/>
                <a:cs typeface="Times New Roman" charset="0"/>
              </a:endParaRPr>
            </a:p>
          </p:txBody>
        </p:sp>
        <p:grpSp>
          <p:nvGrpSpPr>
            <p:cNvPr id="150543" name="Group 17"/>
            <p:cNvGrpSpPr>
              <a:grpSpLocks/>
            </p:cNvGrpSpPr>
            <p:nvPr/>
          </p:nvGrpSpPr>
          <p:grpSpPr bwMode="auto">
            <a:xfrm>
              <a:off x="5086350" y="3759200"/>
              <a:ext cx="3524250" cy="2022475"/>
              <a:chOff x="583" y="2880"/>
              <a:chExt cx="2220" cy="1274"/>
            </a:xfrm>
          </p:grpSpPr>
          <p:grpSp>
            <p:nvGrpSpPr>
              <p:cNvPr id="150551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50553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5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x</a:t>
                  </a:r>
                  <a:r>
                    <a:rPr lang="en-US" sz="2400">
                      <a:latin typeface="Times New Roman" charset="0"/>
                      <a:cs typeface="Times New Roman" charset="0"/>
                    </a:rPr>
                    <a:t> </a:t>
                  </a:r>
                  <a:r>
                    <a:rPr lang="en-US" sz="2000">
                      <a:latin typeface="Times New Roman" charset="0"/>
                      <a:cs typeface="Times New Roman" charset="0"/>
                    </a:rPr>
                    <a:t>(image coordinate)</a:t>
                  </a:r>
                  <a:endParaRPr lang="ru-RU" sz="200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2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4" name="Oval 24"/>
            <p:cNvSpPr>
              <a:spLocks noChangeArrowheads="1"/>
            </p:cNvSpPr>
            <p:nvPr/>
          </p:nvSpPr>
          <p:spPr bwMode="auto">
            <a:xfrm>
              <a:off x="1814513" y="42306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5" name="Oval 25"/>
            <p:cNvSpPr>
              <a:spLocks noChangeArrowheads="1"/>
            </p:cNvSpPr>
            <p:nvPr/>
          </p:nvSpPr>
          <p:spPr bwMode="auto">
            <a:xfrm>
              <a:off x="2376488" y="394017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6" name="Oval 26"/>
            <p:cNvSpPr>
              <a:spLocks noChangeArrowheads="1"/>
            </p:cNvSpPr>
            <p:nvPr/>
          </p:nvSpPr>
          <p:spPr bwMode="auto">
            <a:xfrm>
              <a:off x="3551238" y="43322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7" name="Oval 27"/>
            <p:cNvSpPr>
              <a:spLocks noChangeArrowheads="1"/>
            </p:cNvSpPr>
            <p:nvPr/>
          </p:nvSpPr>
          <p:spPr bwMode="auto">
            <a:xfrm>
              <a:off x="5854700" y="367982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8" name="Oval 28"/>
            <p:cNvSpPr>
              <a:spLocks noChangeArrowheads="1"/>
            </p:cNvSpPr>
            <p:nvPr/>
          </p:nvSpPr>
          <p:spPr bwMode="auto">
            <a:xfrm>
              <a:off x="6405563" y="3200400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9" name="Oval 29"/>
            <p:cNvSpPr>
              <a:spLocks noChangeArrowheads="1"/>
            </p:cNvSpPr>
            <p:nvPr/>
          </p:nvSpPr>
          <p:spPr bwMode="auto">
            <a:xfrm>
              <a:off x="7010400" y="4292600"/>
              <a:ext cx="90488" cy="746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50" name="Oval 30"/>
            <p:cNvSpPr>
              <a:spLocks noChangeArrowheads="1"/>
            </p:cNvSpPr>
            <p:nvPr/>
          </p:nvSpPr>
          <p:spPr bwMode="auto">
            <a:xfrm>
              <a:off x="7567613" y="3852863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6015038"/>
            <a:ext cx="693420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charset="0"/>
              </a:rPr>
              <a:t>Partially invariant </a:t>
            </a:r>
            <a:r>
              <a:rPr lang="en-US" sz="2400">
                <a:solidFill>
                  <a:srgbClr val="0033CC"/>
                </a:solidFill>
                <a:cs typeface="Times New Roman" charset="0"/>
              </a:rPr>
              <a:t>to affine intensity change</a:t>
            </a:r>
            <a:endParaRPr lang="ru-RU" sz="2400">
              <a:solidFill>
                <a:srgbClr val="0033CC"/>
              </a:solidFill>
              <a:cs typeface="Times New Roman" charset="0"/>
            </a:endParaRPr>
          </a:p>
        </p:txBody>
      </p:sp>
      <p:sp>
        <p:nvSpPr>
          <p:cNvPr id="150534" name="Rectangle 30"/>
          <p:cNvSpPr>
            <a:spLocks noChangeArrowheads="1"/>
          </p:cNvSpPr>
          <p:nvPr/>
        </p:nvSpPr>
        <p:spPr bwMode="auto">
          <a:xfrm>
            <a:off x="5029200" y="1143000"/>
            <a:ext cx="184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Times New Roman" charset="0"/>
                <a:cs typeface="Times New Roman" charset="0"/>
              </a:rPr>
              <a:t>I </a:t>
            </a:r>
            <a:r>
              <a:rPr lang="en-US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a</a:t>
            </a:r>
            <a:r>
              <a:rPr lang="he-IL" i="1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I </a:t>
            </a:r>
            <a:r>
              <a:rPr lang="en-US" i="1">
                <a:latin typeface="Times New Roman" charset="0"/>
                <a:cs typeface="Times New Roman" charset="0"/>
              </a:rPr>
              <a:t>+ b</a:t>
            </a: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150535" name="Rectangle 13"/>
          <p:cNvSpPr>
            <a:spLocks noChangeArrowheads="1"/>
          </p:cNvSpPr>
          <p:nvPr/>
        </p:nvSpPr>
        <p:spPr bwMode="auto">
          <a:xfrm>
            <a:off x="3733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6" name="Rectangle 14"/>
          <p:cNvSpPr>
            <a:spLocks noChangeArrowheads="1"/>
          </p:cNvSpPr>
          <p:nvPr/>
        </p:nvSpPr>
        <p:spPr bwMode="auto">
          <a:xfrm>
            <a:off x="2362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7" name="AutoShape 15"/>
          <p:cNvSpPr>
            <a:spLocks noChangeArrowheads="1"/>
          </p:cNvSpPr>
          <p:nvPr/>
        </p:nvSpPr>
        <p:spPr bwMode="auto">
          <a:xfrm>
            <a:off x="3048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7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/>
      <p:bldP spid="150538" grpId="0"/>
      <p:bldP spid="12103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114800"/>
          </a:xfrm>
        </p:spPr>
        <p:txBody>
          <a:bodyPr/>
          <a:lstStyle/>
          <a:p>
            <a:r>
              <a:rPr lang="en-US"/>
              <a:t>Scaling</a:t>
            </a:r>
            <a:endParaRPr lang="ru-RU" dirty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191000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All points will be classified as </a:t>
            </a:r>
            <a:r>
              <a:rPr lang="en-US" dirty="0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690688" y="3132138"/>
            <a:ext cx="442912" cy="434975"/>
            <a:chOff x="4329" y="1733"/>
            <a:chExt cx="279" cy="274"/>
          </a:xfrm>
        </p:grpSpPr>
        <p:sp>
          <p:nvSpPr>
            <p:cNvPr id="39951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34 h 1264"/>
                <a:gd name="T2" fmla="*/ 2 w 1728"/>
                <a:gd name="T3" fmla="*/ 11 h 1264"/>
                <a:gd name="T4" fmla="*/ 8 w 1728"/>
                <a:gd name="T5" fmla="*/ 2 h 1264"/>
                <a:gd name="T6" fmla="*/ 20 w 1728"/>
                <a:gd name="T7" fmla="*/ 0 h 1264"/>
                <a:gd name="T8" fmla="*/ 33 w 1728"/>
                <a:gd name="T9" fmla="*/ 4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2" name="Text Box 12"/>
          <p:cNvSpPr txBox="1">
            <a:spLocks noChangeArrowheads="1"/>
          </p:cNvSpPr>
          <p:nvPr/>
        </p:nvSpPr>
        <p:spPr bwMode="auto">
          <a:xfrm>
            <a:off x="1502228" y="3581400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Corner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219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0033CC"/>
                </a:solidFill>
                <a:cs typeface="Times New Roman" pitchFamily="18" charset="0"/>
              </a:rPr>
              <a:t>Neither invariant nor equivariant 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to scaling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2209800"/>
            <a:ext cx="5029200" cy="2159000"/>
            <a:chOff x="2064" y="1152"/>
            <a:chExt cx="3168" cy="1360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39949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0 h 21600"/>
                  <a:gd name="T4" fmla="*/ 2 w 21600"/>
                  <a:gd name="T5" fmla="*/ 0 h 21600"/>
                  <a:gd name="T6" fmla="*/ 3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6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7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2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Harris Detector: Invariance Properties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Rotation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816475"/>
            <a:ext cx="6705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Ellipse rotates but its shape (i.e. eigenvalues) remains the same</a:t>
            </a:r>
            <a:endParaRPr lang="ru-RU" sz="240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133600"/>
            <a:ext cx="5257800" cy="24384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37908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9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1261 h 528"/>
                  <a:gd name="T2" fmla="*/ 113 w 720"/>
                  <a:gd name="T3" fmla="*/ 0 h 528"/>
                  <a:gd name="T4" fmla="*/ 1693 w 720"/>
                  <a:gd name="T5" fmla="*/ 802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37906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7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198 h 528"/>
                  <a:gd name="T2" fmla="*/ 12 w 720"/>
                  <a:gd name="T3" fmla="*/ 0 h 528"/>
                  <a:gd name="T4" fmla="*/ 184 w 720"/>
                  <a:gd name="T5" fmla="*/ 126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97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37903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4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37900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1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143000" y="5867400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response is invariant to image rotation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682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Affine intensity change: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aI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dirty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2057400"/>
            <a:ext cx="6553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he-IL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Only derivatives are used =&gt;        	                  	invariance to intensity shift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1447800" y="28956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he-IL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Intensity scale: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20675" y="3733800"/>
            <a:ext cx="4281488" cy="2022475"/>
            <a:chOff x="320675" y="3733800"/>
            <a:chExt cx="4281488" cy="2022475"/>
          </a:xfrm>
        </p:grpSpPr>
        <p:sp>
          <p:nvSpPr>
            <p:cNvPr id="38920" name="Freeform 7"/>
            <p:cNvSpPr>
              <a:spLocks/>
            </p:cNvSpPr>
            <p:nvPr/>
          </p:nvSpPr>
          <p:spPr bwMode="auto">
            <a:xfrm>
              <a:off x="1600200" y="3911600"/>
              <a:ext cx="2514600" cy="1193800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077913" y="3733800"/>
              <a:ext cx="3524250" cy="2022475"/>
              <a:chOff x="583" y="2880"/>
              <a:chExt cx="2220" cy="1274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38940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1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94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939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23" name="Text Box 16"/>
            <p:cNvSpPr txBox="1">
              <a:spLocks noChangeArrowheads="1"/>
            </p:cNvSpPr>
            <p:nvPr/>
          </p:nvSpPr>
          <p:spPr bwMode="auto">
            <a:xfrm>
              <a:off x="320675" y="4251325"/>
              <a:ext cx="11271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latin typeface="Times New Roman" pitchFamily="18" charset="0"/>
                  <a:cs typeface="Times New Roman" pitchFamily="18" charset="0"/>
                </a:rPr>
                <a:t>threshold</a:t>
              </a:r>
              <a:endParaRPr lang="ru-RU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5" name="Oval 24"/>
            <p:cNvSpPr>
              <a:spLocks noChangeArrowheads="1"/>
            </p:cNvSpPr>
            <p:nvPr/>
          </p:nvSpPr>
          <p:spPr bwMode="auto">
            <a:xfrm>
              <a:off x="1814513" y="42052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6" name="Oval 25"/>
            <p:cNvSpPr>
              <a:spLocks noChangeArrowheads="1"/>
            </p:cNvSpPr>
            <p:nvPr/>
          </p:nvSpPr>
          <p:spPr bwMode="auto">
            <a:xfrm>
              <a:off x="2376488" y="391477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7" name="Oval 26"/>
            <p:cNvSpPr>
              <a:spLocks noChangeArrowheads="1"/>
            </p:cNvSpPr>
            <p:nvPr/>
          </p:nvSpPr>
          <p:spPr bwMode="auto">
            <a:xfrm>
              <a:off x="3551238" y="43068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6350" y="3124200"/>
            <a:ext cx="3524250" cy="2632075"/>
            <a:chOff x="5086350" y="3124200"/>
            <a:chExt cx="3524250" cy="2632075"/>
          </a:xfrm>
        </p:grpSpPr>
        <p:sp>
          <p:nvSpPr>
            <p:cNvPr id="38921" name="Freeform 8"/>
            <p:cNvSpPr>
              <a:spLocks/>
            </p:cNvSpPr>
            <p:nvPr/>
          </p:nvSpPr>
          <p:spPr bwMode="auto">
            <a:xfrm>
              <a:off x="5619750" y="3124200"/>
              <a:ext cx="2514600" cy="1955800"/>
            </a:xfrm>
            <a:custGeom>
              <a:avLst/>
              <a:gdLst>
                <a:gd name="T0" fmla="*/ 0 w 1584"/>
                <a:gd name="T1" fmla="*/ 2018 h 752"/>
                <a:gd name="T2" fmla="*/ 144 w 1584"/>
                <a:gd name="T3" fmla="*/ 601 h 752"/>
                <a:gd name="T4" fmla="*/ 384 w 1584"/>
                <a:gd name="T5" fmla="*/ 1117 h 752"/>
                <a:gd name="T6" fmla="*/ 528 w 1584"/>
                <a:gd name="T7" fmla="*/ 85 h 752"/>
                <a:gd name="T8" fmla="*/ 768 w 1584"/>
                <a:gd name="T9" fmla="*/ 1632 h 752"/>
                <a:gd name="T10" fmla="*/ 912 w 1584"/>
                <a:gd name="T11" fmla="*/ 1245 h 752"/>
                <a:gd name="T12" fmla="*/ 1104 w 1584"/>
                <a:gd name="T13" fmla="*/ 1761 h 752"/>
                <a:gd name="T14" fmla="*/ 1248 w 1584"/>
                <a:gd name="T15" fmla="*/ 731 h 752"/>
                <a:gd name="T16" fmla="*/ 1584 w 1584"/>
                <a:gd name="T17" fmla="*/ 1761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5086350" y="3733800"/>
              <a:ext cx="3524250" cy="2022475"/>
              <a:chOff x="583" y="2880"/>
              <a:chExt cx="2220" cy="1274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38934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93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933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28" name="Oval 27"/>
            <p:cNvSpPr>
              <a:spLocks noChangeArrowheads="1"/>
            </p:cNvSpPr>
            <p:nvPr/>
          </p:nvSpPr>
          <p:spPr bwMode="auto">
            <a:xfrm>
              <a:off x="5854700" y="365442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9" name="Oval 28"/>
            <p:cNvSpPr>
              <a:spLocks noChangeArrowheads="1"/>
            </p:cNvSpPr>
            <p:nvPr/>
          </p:nvSpPr>
          <p:spPr bwMode="auto">
            <a:xfrm>
              <a:off x="6405563" y="3175000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30" name="Oval 29"/>
            <p:cNvSpPr>
              <a:spLocks noChangeArrowheads="1"/>
            </p:cNvSpPr>
            <p:nvPr/>
          </p:nvSpPr>
          <p:spPr bwMode="auto">
            <a:xfrm>
              <a:off x="7010400" y="4267200"/>
              <a:ext cx="90488" cy="746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31" name="Oval 30"/>
            <p:cNvSpPr>
              <a:spLocks noChangeArrowheads="1"/>
            </p:cNvSpPr>
            <p:nvPr/>
          </p:nvSpPr>
          <p:spPr bwMode="auto">
            <a:xfrm>
              <a:off x="7567613" y="3827463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58721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pitchFamily="18" charset="0"/>
              </a:rPr>
              <a:t>Partially invariant </a:t>
            </a:r>
            <a:r>
              <a:rPr lang="en-US" sz="2400">
                <a:solidFill>
                  <a:srgbClr val="0033CC"/>
                </a:solidFill>
                <a:cs typeface="Times New Roman" pitchFamily="18" charset="0"/>
              </a:rPr>
              <a:t>to affine intensity change</a:t>
            </a:r>
            <a:endParaRPr lang="ru-RU" sz="2400">
              <a:solidFill>
                <a:srgbClr val="0033CC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0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38919" grpId="0"/>
      <p:bldP spid="12103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Harris Detector: Invariance Properties</a:t>
            </a:r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114800"/>
          </a:xfrm>
        </p:spPr>
        <p:txBody>
          <a:bodyPr/>
          <a:lstStyle/>
          <a:p>
            <a:r>
              <a:rPr lang="en-US"/>
              <a:t>Scaling</a:t>
            </a:r>
            <a:endParaRPr lang="ru-RU" dirty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191000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All points will be classified as </a:t>
            </a:r>
            <a:r>
              <a:rPr lang="en-US" dirty="0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690688" y="3132138"/>
            <a:ext cx="442912" cy="434975"/>
            <a:chOff x="4329" y="1733"/>
            <a:chExt cx="279" cy="274"/>
          </a:xfrm>
        </p:grpSpPr>
        <p:sp>
          <p:nvSpPr>
            <p:cNvPr id="39951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34 h 1264"/>
                <a:gd name="T2" fmla="*/ 2 w 1728"/>
                <a:gd name="T3" fmla="*/ 11 h 1264"/>
                <a:gd name="T4" fmla="*/ 8 w 1728"/>
                <a:gd name="T5" fmla="*/ 2 h 1264"/>
                <a:gd name="T6" fmla="*/ 20 w 1728"/>
                <a:gd name="T7" fmla="*/ 0 h 1264"/>
                <a:gd name="T8" fmla="*/ 33 w 1728"/>
                <a:gd name="T9" fmla="*/ 4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2" name="Text Box 12"/>
          <p:cNvSpPr txBox="1">
            <a:spLocks noChangeArrowheads="1"/>
          </p:cNvSpPr>
          <p:nvPr/>
        </p:nvSpPr>
        <p:spPr bwMode="auto">
          <a:xfrm>
            <a:off x="1502228" y="3581400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cs typeface="Times New Roman" pitchFamily="18" charset="0"/>
              </a:rPr>
              <a:t>Corner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219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>
                <a:solidFill>
                  <a:srgbClr val="0033CC"/>
                </a:solidFill>
                <a:cs typeface="Times New Roman" pitchFamily="18" charset="0"/>
              </a:rPr>
              <a:t>Not invariant </a:t>
            </a:r>
            <a:r>
              <a:rPr lang="en-US" sz="2400">
                <a:solidFill>
                  <a:srgbClr val="0033CC"/>
                </a:solidFill>
                <a:cs typeface="Times New Roman" pitchFamily="18" charset="0"/>
              </a:rPr>
              <a:t>to scaling</a:t>
            </a:r>
            <a:endParaRPr lang="ru-RU" sz="240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2209800"/>
            <a:ext cx="5029200" cy="2159000"/>
            <a:chOff x="2064" y="1152"/>
            <a:chExt cx="3168" cy="1360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39949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2 w 21600"/>
                  <a:gd name="T1" fmla="*/ 0 h 21600"/>
                  <a:gd name="T2" fmla="*/ 0 w 21600"/>
                  <a:gd name="T3" fmla="*/ 0 h 21600"/>
                  <a:gd name="T4" fmla="*/ 2 w 21600"/>
                  <a:gd name="T5" fmla="*/ 0 h 21600"/>
                  <a:gd name="T6" fmla="*/ 3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6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7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Freeform 19"/>
          <p:cNvSpPr>
            <a:spLocks/>
          </p:cNvSpPr>
          <p:nvPr/>
        </p:nvSpPr>
        <p:spPr bwMode="auto">
          <a:xfrm>
            <a:off x="3429000" y="2711450"/>
            <a:ext cx="1981200" cy="2057400"/>
          </a:xfrm>
          <a:custGeom>
            <a:avLst/>
            <a:gdLst>
              <a:gd name="T0" fmla="*/ 0 w 1584"/>
              <a:gd name="T1" fmla="*/ 2147483647 h 1392"/>
              <a:gd name="T2" fmla="*/ 2147483647 w 1584"/>
              <a:gd name="T3" fmla="*/ 2147483647 h 1392"/>
              <a:gd name="T4" fmla="*/ 2147483647 w 1584"/>
              <a:gd name="T5" fmla="*/ 2147483647 h 1392"/>
              <a:gd name="T6" fmla="*/ 2147483647 w 1584"/>
              <a:gd name="T7" fmla="*/ 2147483647 h 1392"/>
              <a:gd name="T8" fmla="*/ 2147483647 w 1584"/>
              <a:gd name="T9" fmla="*/ 2147483647 h 1392"/>
              <a:gd name="T10" fmla="*/ 2147483647 w 1584"/>
              <a:gd name="T11" fmla="*/ 2147483647 h 1392"/>
              <a:gd name="T12" fmla="*/ 2147483647 w 1584"/>
              <a:gd name="T13" fmla="*/ 2147483647 h 1392"/>
              <a:gd name="T14" fmla="*/ 2147483647 w 1584"/>
              <a:gd name="T15" fmla="*/ 2147483647 h 1392"/>
              <a:gd name="T16" fmla="*/ 2147483647 w 1584"/>
              <a:gd name="T17" fmla="*/ 2147483647 h 1392"/>
              <a:gd name="T18" fmla="*/ 2147483647 w 1584"/>
              <a:gd name="T19" fmla="*/ 0 h 13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4"/>
              <a:gd name="T31" fmla="*/ 0 h 1392"/>
              <a:gd name="T32" fmla="*/ 1584 w 1584"/>
              <a:gd name="T33" fmla="*/ 1392 h 13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4" h="1392">
                <a:moveTo>
                  <a:pt x="0" y="1248"/>
                </a:moveTo>
                <a:cubicBezTo>
                  <a:pt x="120" y="1320"/>
                  <a:pt x="240" y="1392"/>
                  <a:pt x="336" y="1344"/>
                </a:cubicBezTo>
                <a:cubicBezTo>
                  <a:pt x="432" y="1296"/>
                  <a:pt x="560" y="1088"/>
                  <a:pt x="576" y="960"/>
                </a:cubicBezTo>
                <a:cubicBezTo>
                  <a:pt x="592" y="832"/>
                  <a:pt x="440" y="672"/>
                  <a:pt x="432" y="576"/>
                </a:cubicBezTo>
                <a:cubicBezTo>
                  <a:pt x="424" y="480"/>
                  <a:pt x="464" y="416"/>
                  <a:pt x="528" y="384"/>
                </a:cubicBezTo>
                <a:cubicBezTo>
                  <a:pt x="592" y="352"/>
                  <a:pt x="728" y="352"/>
                  <a:pt x="816" y="384"/>
                </a:cubicBezTo>
                <a:cubicBezTo>
                  <a:pt x="904" y="416"/>
                  <a:pt x="992" y="584"/>
                  <a:pt x="1056" y="576"/>
                </a:cubicBezTo>
                <a:cubicBezTo>
                  <a:pt x="1120" y="568"/>
                  <a:pt x="1176" y="408"/>
                  <a:pt x="1200" y="336"/>
                </a:cubicBezTo>
                <a:cubicBezTo>
                  <a:pt x="1224" y="264"/>
                  <a:pt x="1136" y="200"/>
                  <a:pt x="1200" y="144"/>
                </a:cubicBezTo>
                <a:cubicBezTo>
                  <a:pt x="1264" y="88"/>
                  <a:pt x="1424" y="44"/>
                  <a:pt x="15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invariant detection</a:t>
            </a:r>
            <a:endParaRPr lang="ru-RU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776663" y="2905125"/>
            <a:ext cx="795337" cy="800100"/>
            <a:chOff x="3548063" y="2524125"/>
            <a:chExt cx="795337" cy="800100"/>
          </a:xfrm>
        </p:grpSpPr>
        <p:sp>
          <p:nvSpPr>
            <p:cNvPr id="57356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7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3962400" y="3105150"/>
            <a:ext cx="396875" cy="400050"/>
            <a:chOff x="3548063" y="2524125"/>
            <a:chExt cx="795337" cy="800100"/>
          </a:xfrm>
        </p:grpSpPr>
        <p:sp>
          <p:nvSpPr>
            <p:cNvPr id="57354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5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971800" y="2133600"/>
            <a:ext cx="2386013" cy="2378529"/>
            <a:chOff x="3548063" y="2524125"/>
            <a:chExt cx="795337" cy="792843"/>
          </a:xfrm>
        </p:grpSpPr>
        <p:sp>
          <p:nvSpPr>
            <p:cNvPr id="57352" name="Oval 21"/>
            <p:cNvSpPr>
              <a:spLocks noChangeArrowheads="1"/>
            </p:cNvSpPr>
            <p:nvPr/>
          </p:nvSpPr>
          <p:spPr bwMode="auto">
            <a:xfrm>
              <a:off x="3548063" y="2526393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3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4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dirty="0"/>
              <a:t>Suppose you’re looking for corners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Key idea:  find scale that gives local maximum of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in both position and scale</a:t>
            </a:r>
          </a:p>
          <a:p>
            <a:pPr lvl="1"/>
            <a:r>
              <a:rPr lang="en-US" dirty="0"/>
              <a:t>One definition of </a:t>
            </a:r>
            <a:r>
              <a:rPr lang="en-US" i="1" dirty="0"/>
              <a:t>f</a:t>
            </a:r>
            <a:r>
              <a:rPr lang="en-US" dirty="0"/>
              <a:t>: the Harris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02" name="Text Box 11"/>
          <p:cNvSpPr txBox="1">
            <a:spLocks noChangeArrowheads="1"/>
          </p:cNvSpPr>
          <p:nvPr/>
        </p:nvSpPr>
        <p:spPr bwMode="auto">
          <a:xfrm>
            <a:off x="3886200" y="6553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charset="0"/>
              </a:rPr>
              <a:t>Slide from Tinne Tuytelaars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5410200" y="1219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latin typeface="Arial" charset="0"/>
              </a:rPr>
              <a:t>Lindeberg et al, 1996</a:t>
            </a:r>
          </a:p>
        </p:txBody>
      </p:sp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908" name="Text Box 14"/>
          <p:cNvSpPr txBox="1">
            <a:spLocks noChangeArrowheads="1"/>
          </p:cNvSpPr>
          <p:nvPr/>
        </p:nvSpPr>
        <p:spPr bwMode="auto">
          <a:xfrm>
            <a:off x="3733800" y="6553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charset="0"/>
              </a:rPr>
              <a:t>Slide from Tinne Tuytelaars</a:t>
            </a: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791200" y="1219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charset="0"/>
              </a:rPr>
              <a:t>Lindeberg</a:t>
            </a:r>
            <a:r>
              <a:rPr lang="en-US" sz="2000" b="0" dirty="0">
                <a:solidFill>
                  <a:schemeClr val="bg1"/>
                </a:solidFill>
                <a:latin typeface="Arial" charset="0"/>
              </a:rPr>
              <a:t> et al., 1996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Szeliski: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computing </a:t>
            </a:r>
            <a:r>
              <a:rPr lang="en-US" i="1" dirty="0"/>
              <a:t>f</a:t>
            </a:r>
            <a:r>
              <a:rPr lang="en-US" dirty="0"/>
              <a:t> for larger and larger windows, we can implement using a fixed window size with a Gaussian pyramid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3528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352800"/>
            <a:ext cx="1905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352800"/>
            <a:ext cx="952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352800"/>
            <a:ext cx="4572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262742" y="4060372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44142" y="3635828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38256" y="3450770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9742" y="3352800"/>
            <a:ext cx="272144" cy="272144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800" y="5334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(sometimes need to create in-between levels, e.g. a ¾-size image)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Feature extraction: Corners and blobs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800" y="1727200"/>
            <a:ext cx="4140200" cy="4140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82750"/>
            <a:ext cx="4092575" cy="4184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3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common definition of </a:t>
            </a:r>
            <a:r>
              <a:rPr lang="en-US" i="1" dirty="0"/>
              <a:t>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Laplacian</a:t>
            </a:r>
            <a:r>
              <a:rPr lang="en-US" i="1" dirty="0"/>
              <a:t> of Gaussian </a:t>
            </a:r>
            <a:r>
              <a:rPr lang="en-US" dirty="0"/>
              <a:t>(</a:t>
            </a:r>
            <a:r>
              <a:rPr lang="en-US" i="1" dirty="0" err="1"/>
              <a:t>LoG</a:t>
            </a:r>
            <a:r>
              <a:rPr lang="en-US" dirty="0"/>
              <a:t>) </a:t>
            </a:r>
            <a:endParaRPr lang="en-US" i="1" dirty="0"/>
          </a:p>
        </p:txBody>
      </p:sp>
      <p:pic>
        <p:nvPicPr>
          <p:cNvPr id="4" name="Picture 5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3351" y="2374495"/>
            <a:ext cx="3414098" cy="256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976" y="2752046"/>
            <a:ext cx="1707048" cy="170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762000" y="5105400"/>
          <a:ext cx="2970212" cy="119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0" name="Equation" r:id="rId5" imgW="1104840" imgH="444240" progId="Equation.3">
                  <p:embed/>
                </p:oleObj>
              </mc:Choice>
              <mc:Fallback>
                <p:oleObj name="Equation" r:id="rId5" imgW="110484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05400"/>
                        <a:ext cx="2970212" cy="1194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0" y="5221069"/>
            <a:ext cx="495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(very similar to a Difference of Gaussians (</a:t>
            </a:r>
            <a:r>
              <a:rPr lang="en-US" dirty="0" err="1"/>
              <a:t>DoG</a:t>
            </a:r>
            <a:r>
              <a:rPr lang="en-US" dirty="0"/>
              <a:t>) – i.e. a Gaussian minus a slightly smaller Gaussian)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of Gaussian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3998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“Blob” detector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581400"/>
            <a:ext cx="360764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38401"/>
            <a:ext cx="35814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2438400"/>
            <a:ext cx="35814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23079" y="3333374"/>
            <a:ext cx="748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5286" y="340722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6509656" y="4909456"/>
            <a:ext cx="522516" cy="174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0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6057900" y="2095500"/>
            <a:ext cx="12954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7081158" y="2552700"/>
            <a:ext cx="12192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selection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At what scale does the Laplacian achieve a maximum response for a binary circle of radius r?</a:t>
            </a:r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457200" y="3505200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Oval 8"/>
          <p:cNvSpPr>
            <a:spLocks noChangeArrowheads="1"/>
          </p:cNvSpPr>
          <p:nvPr/>
        </p:nvSpPr>
        <p:spPr bwMode="auto">
          <a:xfrm>
            <a:off x="990600" y="3962400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13"/>
          <p:cNvSpPr>
            <a:spLocks noChangeShapeType="1"/>
          </p:cNvSpPr>
          <p:nvPr/>
        </p:nvSpPr>
        <p:spPr bwMode="auto">
          <a:xfrm>
            <a:off x="1676400" y="4572000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Text Box 14"/>
          <p:cNvSpPr txBox="1">
            <a:spLocks noChangeArrowheads="1"/>
          </p:cNvSpPr>
          <p:nvPr/>
        </p:nvSpPr>
        <p:spPr bwMode="auto">
          <a:xfrm>
            <a:off x="1752600" y="4495800"/>
            <a:ext cx="303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47112" name="Text Box 19"/>
          <p:cNvSpPr txBox="1">
            <a:spLocks noChangeArrowheads="1"/>
          </p:cNvSpPr>
          <p:nvPr/>
        </p:nvSpPr>
        <p:spPr bwMode="auto">
          <a:xfrm>
            <a:off x="1295400" y="57912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pic>
        <p:nvPicPr>
          <p:cNvPr id="47113" name="Picture 4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3528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4" name="Picture 5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5814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5" name="Text Box 19"/>
          <p:cNvSpPr txBox="1">
            <a:spLocks noChangeArrowheads="1"/>
          </p:cNvSpPr>
          <p:nvPr/>
        </p:nvSpPr>
        <p:spPr bwMode="auto">
          <a:xfrm>
            <a:off x="5181600" y="5791200"/>
            <a:ext cx="1171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Laplacian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A67C81-F4F0-4C7C-A868-4CCCE22A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4170EC-DA82-4AAA-B8AF-53F23E7F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1 artifact due tonight at 11:59pm</a:t>
            </a:r>
          </a:p>
          <a:p>
            <a:r>
              <a:rPr lang="en-US" dirty="0"/>
              <a:t>Project 2 will be out next week</a:t>
            </a:r>
          </a:p>
          <a:p>
            <a:pPr lvl="1"/>
            <a:r>
              <a:rPr lang="en-US" dirty="0"/>
              <a:t>To be done in groups of 2 (please start forming your teams)</a:t>
            </a:r>
          </a:p>
        </p:txBody>
      </p:sp>
    </p:spTree>
    <p:extLst>
      <p:ext uri="{BB962C8B-B14F-4D97-AF65-F5344CB8AC3E}">
        <p14:creationId xmlns:p14="http://schemas.microsoft.com/office/powerpoint/2010/main" val="6463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 scale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define the characteristic scale as the scale that produces peak of Laplacian response</a:t>
            </a:r>
          </a:p>
        </p:txBody>
      </p:sp>
      <p:pic>
        <p:nvPicPr>
          <p:cNvPr id="48137" name="Picture 15" descr="scale_sele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17800"/>
            <a:ext cx="54864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855042" y="3552560"/>
            <a:ext cx="867697" cy="842136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Line 10"/>
          <p:cNvSpPr>
            <a:spLocks noChangeShapeType="1"/>
          </p:cNvSpPr>
          <p:nvPr/>
        </p:nvSpPr>
        <p:spPr bwMode="auto">
          <a:xfrm flipH="1" flipV="1">
            <a:off x="3352800" y="4433888"/>
            <a:ext cx="990600" cy="1357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8134" name="Line 11"/>
          <p:cNvSpPr>
            <a:spLocks noChangeShapeType="1"/>
          </p:cNvSpPr>
          <p:nvPr/>
        </p:nvSpPr>
        <p:spPr bwMode="auto">
          <a:xfrm flipV="1">
            <a:off x="6400799" y="5334000"/>
            <a:ext cx="76199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4419600" y="5715000"/>
            <a:ext cx="1981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characteristic scale</a:t>
            </a:r>
          </a:p>
        </p:txBody>
      </p:sp>
      <p:sp>
        <p:nvSpPr>
          <p:cNvPr id="48136" name="Rectangle 17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T. </a:t>
            </a:r>
            <a:r>
              <a:rPr lang="en-US" sz="2000" dirty="0" err="1"/>
              <a:t>Lindeberg</a:t>
            </a:r>
            <a:r>
              <a:rPr lang="en-US" sz="2000" dirty="0"/>
              <a:t> (1998). </a:t>
            </a:r>
            <a:r>
              <a:rPr lang="en-US" sz="2000" dirty="0"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 dirty="0"/>
              <a:t> </a:t>
            </a:r>
            <a:r>
              <a:rPr lang="en-US" sz="2000" i="1" dirty="0"/>
              <a:t>International Journal of Computer Vision</a:t>
            </a:r>
            <a:r>
              <a:rPr lang="en-US" sz="2000" dirty="0"/>
              <a:t> </a:t>
            </a:r>
            <a:r>
              <a:rPr lang="en-US" sz="2000" b="1" dirty="0"/>
              <a:t>30</a:t>
            </a:r>
            <a:r>
              <a:rPr lang="en-US" sz="2000" dirty="0"/>
              <a:t> (2): pp 77--116.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33" grpId="0" animBg="1"/>
      <p:bldP spid="48134" grpId="0" animBg="1"/>
      <p:bldP spid="481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8392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ea typeface="+mj-ea"/>
              </a:rPr>
              <a:t>Find local maxima in 3D position-scale space</a:t>
            </a:r>
            <a:endParaRPr lang="de-CH" sz="3600" dirty="0">
              <a:ea typeface="+mj-ea"/>
            </a:endParaRPr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261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1125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261133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4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6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137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61138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92" name="Equation" r:id="rId10" imgW="990170" imgH="241195" progId="Equation.3">
                    <p:embed/>
                  </p:oleObj>
                </mc:Choice>
                <mc:Fallback>
                  <p:oleObj name="Equation" r:id="rId10" imgW="990170" imgH="241195" progId="Equation.3">
                    <p:embed/>
                    <p:pic>
                      <p:nvPicPr>
                        <p:cNvPr id="26113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113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endParaRPr lang="en-US" sz="1800" b="1" i="1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2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3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4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l-PL" sz="1800" b="1" i="1">
                  <a:solidFill>
                    <a:srgbClr val="000000"/>
                  </a:solidFill>
                  <a:latin typeface="Symbol" charset="0"/>
                </a:rPr>
                <a:t>s</a:t>
              </a:r>
              <a:r>
                <a:rPr lang="pl-PL" sz="1800" b="1" i="1" baseline="30000">
                  <a:solidFill>
                    <a:srgbClr val="000000"/>
                  </a:solidFill>
                  <a:latin typeface="Symbol" charset="0"/>
                </a:rPr>
                <a:t>5</a:t>
              </a:r>
              <a:endParaRPr lang="en-US" sz="1800" b="1" i="1" baseline="3000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26114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6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4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1126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261129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1130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1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2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1127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l-PL" sz="1800" b="1">
                <a:solidFill>
                  <a:srgbClr val="000000"/>
                </a:solidFill>
                <a:latin typeface="Calibri" charset="0"/>
                <a:sym typeface="Symbol" charset="0"/>
              </a:rPr>
              <a:t></a:t>
            </a:r>
            <a:r>
              <a:rPr lang="en-US" sz="1800" b="1">
                <a:solidFill>
                  <a:srgbClr val="000000"/>
                </a:solidFill>
                <a:latin typeface="Calibri" charset="0"/>
                <a:sym typeface="Symbol" charset="0"/>
              </a:rPr>
              <a:t> L</a:t>
            </a:r>
            <a:r>
              <a:rPr lang="pl-PL" sz="1800" b="1">
                <a:solidFill>
                  <a:srgbClr val="000000"/>
                </a:solidFill>
                <a:latin typeface="Calibri" charset="0"/>
              </a:rPr>
              <a:t>ist of</a:t>
            </a:r>
            <a:r>
              <a:rPr lang="en-US" sz="1800" b="1">
                <a:solidFill>
                  <a:srgbClr val="000000"/>
                </a:solidFill>
                <a:latin typeface="Calibri" charset="0"/>
              </a:rPr>
              <a:t>       </a:t>
            </a:r>
            <a:br>
              <a:rPr lang="en-US" sz="1800" b="1">
                <a:solidFill>
                  <a:srgbClr val="000000"/>
                </a:solidFill>
                <a:latin typeface="Calibri" charset="0"/>
              </a:rPr>
            </a:br>
            <a:r>
              <a:rPr lang="en-US" sz="1800" b="1" i="1">
                <a:solidFill>
                  <a:srgbClr val="000000"/>
                </a:solidFill>
                <a:latin typeface="Calibri" charset="0"/>
              </a:rPr>
              <a:t>    </a:t>
            </a:r>
            <a:r>
              <a:rPr lang="pl-PL" sz="1800" b="1" i="1">
                <a:solidFill>
                  <a:srgbClr val="000000"/>
                </a:solidFill>
                <a:latin typeface="Calibri" charset="0"/>
              </a:rPr>
              <a:t>(x, y, s)</a:t>
            </a:r>
            <a:endParaRPr lang="en-US" sz="1800" b="1" i="1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261128" name="Picture 27" descr="c-enhedg-lapla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6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227331" name="Picture 3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800225"/>
            <a:ext cx="5200650" cy="3762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52227" name="Picture 4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2-11 at 9.3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990897"/>
          </a:xfrm>
          <a:prstGeom prst="rect">
            <a:avLst/>
          </a:prstGeom>
        </p:spPr>
      </p:pic>
      <p:pic>
        <p:nvPicPr>
          <p:cNvPr id="5" name="Picture 4" descr="Screen Shot 2015-02-11 at 10.59.2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64738"/>
            <a:ext cx="1981200" cy="983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2133600"/>
            <a:ext cx="25908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E224ED3-A870-47D3-B1DF-E5C6688EBD09}"/>
              </a:ext>
            </a:extLst>
          </p:cNvPr>
          <p:cNvSpPr/>
          <p:nvPr/>
        </p:nvSpPr>
        <p:spPr>
          <a:xfrm>
            <a:off x="5447778" y="5968652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E1CC37-26D7-4FDD-A441-B7146C97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22" y="5329301"/>
            <a:ext cx="4572778" cy="959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2C9F99C-200B-4ABE-9F7E-DBFCC486361C}"/>
              </a:ext>
            </a:extLst>
          </p:cNvPr>
          <p:cNvSpPr/>
          <p:nvPr/>
        </p:nvSpPr>
        <p:spPr>
          <a:xfrm>
            <a:off x="7772400" y="5630247"/>
            <a:ext cx="1143778" cy="237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053781-7D4A-4DD9-8137-40B588AB9DD9}"/>
              </a:ext>
            </a:extLst>
          </p:cNvPr>
          <p:cNvSpPr/>
          <p:nvPr/>
        </p:nvSpPr>
        <p:spPr>
          <a:xfrm>
            <a:off x="4914900" y="5410200"/>
            <a:ext cx="41529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Note: The </a:t>
            </a:r>
            <a:r>
              <a:rPr lang="en-US" sz="2200" dirty="0" err="1">
                <a:solidFill>
                  <a:schemeClr val="tx1"/>
                </a:solidFill>
              </a:rPr>
              <a:t>LoG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 err="1">
                <a:solidFill>
                  <a:schemeClr val="tx1"/>
                </a:solidFill>
              </a:rPr>
              <a:t>DoG</a:t>
            </a:r>
            <a:r>
              <a:rPr lang="en-US" sz="2200" dirty="0">
                <a:solidFill>
                  <a:schemeClr val="tx1"/>
                </a:solidFill>
              </a:rPr>
              <a:t> operators are both rotation equivariant</a:t>
            </a:r>
          </a:p>
        </p:txBody>
      </p:sp>
    </p:spTree>
    <p:extLst>
      <p:ext uri="{BB962C8B-B14F-4D97-AF65-F5344CB8AC3E}">
        <p14:creationId xmlns:p14="http://schemas.microsoft.com/office/powerpoint/2010/main" val="25279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descriptors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638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We know how to detect good points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Next question: </a:t>
            </a:r>
            <a:r>
              <a:rPr lang="en-US" sz="2800" b="1" dirty="0">
                <a:solidFill>
                  <a:srgbClr val="FF0000"/>
                </a:solidFill>
              </a:rPr>
              <a:t>How to match them?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1" dirty="0"/>
              <a:t>Answer: </a:t>
            </a:r>
            <a:r>
              <a:rPr lang="en-US" sz="2800" dirty="0"/>
              <a:t>Come up with a </a:t>
            </a:r>
            <a:r>
              <a:rPr lang="en-US" sz="2800" i="1" dirty="0"/>
              <a:t>descriptor</a:t>
            </a:r>
            <a:r>
              <a:rPr lang="en-US" sz="2800" dirty="0"/>
              <a:t> for each point, find similar descriptors between the two images</a:t>
            </a:r>
            <a:endParaRPr lang="en-US" b="1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spcBef>
                <a:spcPct val="0"/>
              </a:spcBef>
              <a:buFontTx/>
              <a:buNone/>
            </a:pP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9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3289300" y="29337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4232275" y="32035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3724275" y="43053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4181475" y="3848100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3444875" y="34290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205288" y="2232025"/>
            <a:ext cx="793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algn="ctr" rotWithShape="0">
              <a:prstClr val="black">
                <a:alpha val="88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9600" dirty="0">
                <a:solidFill>
                  <a:srgbClr val="FF0000"/>
                </a:solidFill>
                <a:cs typeface="Times New Roman" pitchFamily="18" charset="0"/>
              </a:rPr>
              <a:t>?</a:t>
            </a:r>
            <a:endParaRPr lang="ru-RU" sz="9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Detection: </a:t>
            </a:r>
            <a:r>
              <a:rPr lang="en-US" sz="2400">
                <a:latin typeface="+mj-lt"/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Description</a:t>
            </a:r>
            <a:r>
              <a:rPr lang="en-US" sz="2400">
                <a:latin typeface="+mj-lt"/>
              </a:rPr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>
                <a:latin typeface="+mj-lt"/>
              </a:rPr>
              <a:t>Matching: </a:t>
            </a:r>
            <a:r>
              <a:rPr lang="en-US" sz="2400">
                <a:latin typeface="+mj-lt"/>
              </a:rPr>
              <a:t>Determine correspondence between descriptors in two views</a:t>
            </a:r>
          </a:p>
        </p:txBody>
      </p:sp>
      <p:pic>
        <p:nvPicPr>
          <p:cNvPr id="114692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14709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88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147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471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4704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graphicFrame>
            <p:nvGraphicFramePr>
              <p:cNvPr id="114707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489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1470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4705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1469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9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470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1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2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3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Grauman</a:t>
            </a:r>
            <a:endParaRPr lang="en-US" sz="14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pPr lvl="1"/>
            <a:r>
              <a:rPr lang="en-US" b="1" dirty="0"/>
              <a:t>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/>
            <a:r>
              <a:rPr lang="en-US" b="1" dirty="0"/>
              <a:t>Scale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/>
            <a:r>
              <a:rPr lang="en-US" b="1" dirty="0"/>
              <a:t>Intensity change</a:t>
            </a:r>
            <a:endParaRPr lang="ru-RU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05000" y="2743200"/>
            <a:ext cx="1524000" cy="381000"/>
            <a:chOff x="3810000" y="1905000"/>
            <a:chExt cx="1524000" cy="381000"/>
          </a:xfrm>
        </p:grpSpPr>
        <p:sp>
          <p:nvSpPr>
            <p:cNvPr id="36869" name="Rectangle 4"/>
            <p:cNvSpPr>
              <a:spLocks noChangeArrowheads="1"/>
            </p:cNvSpPr>
            <p:nvPr/>
          </p:nvSpPr>
          <p:spPr bwMode="auto">
            <a:xfrm>
              <a:off x="3810000" y="19050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Rectangle 5"/>
            <p:cNvSpPr>
              <a:spLocks noChangeArrowheads="1"/>
            </p:cNvSpPr>
            <p:nvPr/>
          </p:nvSpPr>
          <p:spPr bwMode="auto">
            <a:xfrm rot="2351569">
              <a:off x="4876800" y="19050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AutoShape 10"/>
            <p:cNvSpPr>
              <a:spLocks noChangeArrowheads="1"/>
            </p:cNvSpPr>
            <p:nvPr/>
          </p:nvSpPr>
          <p:spPr bwMode="auto">
            <a:xfrm>
              <a:off x="4419600" y="1981200"/>
              <a:ext cx="3048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28800" y="3962400"/>
            <a:ext cx="1676400" cy="609600"/>
            <a:chOff x="3810000" y="2743200"/>
            <a:chExt cx="1676400" cy="609600"/>
          </a:xfrm>
        </p:grpSpPr>
        <p:sp>
          <p:nvSpPr>
            <p:cNvPr id="36871" name="Rectangle 6"/>
            <p:cNvSpPr>
              <a:spLocks noChangeArrowheads="1"/>
            </p:cNvSpPr>
            <p:nvPr/>
          </p:nvSpPr>
          <p:spPr bwMode="auto">
            <a:xfrm>
              <a:off x="3810000" y="28956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Rectangle 7"/>
            <p:cNvSpPr>
              <a:spLocks noChangeArrowheads="1"/>
            </p:cNvSpPr>
            <p:nvPr/>
          </p:nvSpPr>
          <p:spPr bwMode="auto">
            <a:xfrm>
              <a:off x="4800600" y="2743200"/>
              <a:ext cx="685800" cy="6096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AutoShape 11"/>
            <p:cNvSpPr>
              <a:spLocks noChangeArrowheads="1"/>
            </p:cNvSpPr>
            <p:nvPr/>
          </p:nvSpPr>
          <p:spPr bwMode="auto">
            <a:xfrm>
              <a:off x="4419600" y="2971800"/>
              <a:ext cx="3048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5000" y="5867400"/>
            <a:ext cx="1676400" cy="381000"/>
            <a:chOff x="6781800" y="5257800"/>
            <a:chExt cx="1676400" cy="381000"/>
          </a:xfrm>
        </p:grpSpPr>
        <p:sp>
          <p:nvSpPr>
            <p:cNvPr id="36878" name="Rectangle 13"/>
            <p:cNvSpPr>
              <a:spLocks noChangeArrowheads="1"/>
            </p:cNvSpPr>
            <p:nvPr/>
          </p:nvSpPr>
          <p:spPr bwMode="auto">
            <a:xfrm>
              <a:off x="6781800" y="52578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14"/>
            <p:cNvSpPr>
              <a:spLocks noChangeArrowheads="1"/>
            </p:cNvSpPr>
            <p:nvPr/>
          </p:nvSpPr>
          <p:spPr bwMode="auto">
            <a:xfrm>
              <a:off x="8001000" y="5257800"/>
              <a:ext cx="457200" cy="381000"/>
            </a:xfrm>
            <a:prstGeom prst="rect">
              <a:avLst/>
            </a:prstGeom>
            <a:solidFill>
              <a:srgbClr val="9FB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 noChangeArrowheads="1"/>
            </p:cNvSpPr>
            <p:nvPr/>
          </p:nvSpPr>
          <p:spPr bwMode="auto">
            <a:xfrm>
              <a:off x="7391400" y="5334000"/>
              <a:ext cx="381000" cy="2286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2211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590800"/>
            <a:ext cx="685800" cy="685800"/>
          </a:xfrm>
          <a:prstGeom prst="rect">
            <a:avLst/>
          </a:prstGeom>
          <a:noFill/>
        </p:spPr>
      </p:pic>
      <p:pic>
        <p:nvPicPr>
          <p:cNvPr id="28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558027">
            <a:off x="5725779" y="2580021"/>
            <a:ext cx="685800" cy="685800"/>
          </a:xfrm>
          <a:prstGeom prst="rect">
            <a:avLst/>
          </a:prstGeom>
          <a:noFill/>
        </p:spPr>
      </p:pic>
      <p:pic>
        <p:nvPicPr>
          <p:cNvPr id="29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886200"/>
            <a:ext cx="685800" cy="685800"/>
          </a:xfrm>
          <a:prstGeom prst="rect">
            <a:avLst/>
          </a:prstGeom>
          <a:noFill/>
        </p:spPr>
      </p:pic>
      <p:pic>
        <p:nvPicPr>
          <p:cNvPr id="30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886200"/>
            <a:ext cx="1143000" cy="1143000"/>
          </a:xfrm>
          <a:prstGeom prst="rect">
            <a:avLst/>
          </a:prstGeom>
          <a:noFill/>
        </p:spPr>
      </p:pic>
      <p:pic>
        <p:nvPicPr>
          <p:cNvPr id="31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5562600"/>
            <a:ext cx="685800" cy="685800"/>
          </a:xfrm>
          <a:prstGeom prst="rect">
            <a:avLst/>
          </a:prstGeom>
          <a:noFill/>
        </p:spPr>
      </p:pic>
      <p:pic>
        <p:nvPicPr>
          <p:cNvPr id="32" name="Picture 3" descr="C:\snavely\work\teaching\09Fa-CS6610\lectures\lec03\bee_bw.jpg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>
            <a:off x="5638800" y="5562600"/>
            <a:ext cx="685800" cy="685800"/>
          </a:xfrm>
          <a:prstGeom prst="rect">
            <a:avLst/>
          </a:prstGeom>
          <a:noFill/>
        </p:spPr>
      </p:pic>
      <p:sp>
        <p:nvSpPr>
          <p:cNvPr id="33" name="Right Arrow 32"/>
          <p:cNvSpPr/>
          <p:nvPr/>
        </p:nvSpPr>
        <p:spPr>
          <a:xfrm>
            <a:off x="5105400" y="27432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105400" y="40386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105400" y="5715000"/>
            <a:ext cx="304800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endParaRPr lang="en-US" dirty="0"/>
          </a:p>
          <a:p>
            <a:pPr lvl="1">
              <a:buNone/>
            </a:pPr>
            <a:r>
              <a:rPr lang="en-US" b="1" dirty="0"/>
              <a:t>		     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/>
              <a:t>             Scale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>
              <a:buNone/>
            </a:pPr>
            <a:r>
              <a:rPr lang="en-US" b="1" dirty="0"/>
              <a:t>   Intensity change</a:t>
            </a:r>
            <a:endParaRPr lang="ru-RU" dirty="0"/>
          </a:p>
        </p:txBody>
      </p:sp>
      <p:grpSp>
        <p:nvGrpSpPr>
          <p:cNvPr id="25" name="Group 24"/>
          <p:cNvGrpSpPr/>
          <p:nvPr/>
        </p:nvGrpSpPr>
        <p:grpSpPr>
          <a:xfrm>
            <a:off x="4027821" y="2503821"/>
            <a:ext cx="2144379" cy="696579"/>
            <a:chOff x="4267200" y="2580021"/>
            <a:chExt cx="2144379" cy="696579"/>
          </a:xfrm>
        </p:grpSpPr>
        <p:pic>
          <p:nvPicPr>
            <p:cNvPr id="22221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2590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28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558027">
              <a:off x="5725779" y="2580021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3" name="Right Arrow 32"/>
            <p:cNvSpPr/>
            <p:nvPr/>
          </p:nvSpPr>
          <p:spPr>
            <a:xfrm>
              <a:off x="5105400" y="27432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62400" y="3962400"/>
            <a:ext cx="2438400" cy="1143000"/>
            <a:chOff x="4267200" y="3886200"/>
            <a:chExt cx="2438400" cy="1143000"/>
          </a:xfrm>
        </p:grpSpPr>
        <p:pic>
          <p:nvPicPr>
            <p:cNvPr id="29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38862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0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62600" y="38862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34" name="Right Arrow 33"/>
            <p:cNvSpPr/>
            <p:nvPr/>
          </p:nvSpPr>
          <p:spPr>
            <a:xfrm>
              <a:off x="5105400" y="40386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91000" y="5638800"/>
            <a:ext cx="2057400" cy="685800"/>
            <a:chOff x="4267200" y="5562600"/>
            <a:chExt cx="2057400" cy="685800"/>
          </a:xfrm>
        </p:grpSpPr>
        <p:pic>
          <p:nvPicPr>
            <p:cNvPr id="3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5626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2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5638800" y="5562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5" name="Right Arrow 34"/>
            <p:cNvSpPr/>
            <p:nvPr/>
          </p:nvSpPr>
          <p:spPr>
            <a:xfrm>
              <a:off x="5105400" y="57150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Invariance and equivariance  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4102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>
                <a:latin typeface="+mj-lt"/>
              </a:rPr>
              <a:t>We want corner locations to be </a:t>
            </a:r>
            <a:r>
              <a:rPr lang="en-US" sz="2000" i="1" dirty="0">
                <a:latin typeface="+mj-lt"/>
              </a:rPr>
              <a:t>invariant</a:t>
            </a:r>
            <a:r>
              <a:rPr lang="en-US" sz="2000" dirty="0">
                <a:latin typeface="+mj-lt"/>
              </a:rPr>
              <a:t> to photometric transformations and </a:t>
            </a:r>
            <a:r>
              <a:rPr lang="en-US" sz="2000" i="1" dirty="0">
                <a:latin typeface="+mj-lt"/>
              </a:rPr>
              <a:t>equivariant</a:t>
            </a:r>
            <a:r>
              <a:rPr lang="en-US" sz="2000" dirty="0">
                <a:latin typeface="+mj-lt"/>
              </a:rPr>
              <a:t> to geometric transformations</a:t>
            </a:r>
          </a:p>
          <a:p>
            <a:pPr lvl="1"/>
            <a:r>
              <a:rPr lang="en-US" sz="2000" b="1" dirty="0">
                <a:latin typeface="+mj-lt"/>
              </a:rPr>
              <a:t>Invariance:</a:t>
            </a:r>
            <a:r>
              <a:rPr lang="en-US" sz="2000" dirty="0">
                <a:latin typeface="+mj-lt"/>
              </a:rPr>
              <a:t> image is transformed and corner locations do not change</a:t>
            </a:r>
          </a:p>
          <a:p>
            <a:pPr lvl="1"/>
            <a:r>
              <a:rPr lang="en-US" sz="2000" b="1" dirty="0">
                <a:latin typeface="+mj-lt"/>
              </a:rPr>
              <a:t>Equivariance: </a:t>
            </a:r>
            <a:r>
              <a:rPr lang="en-US" sz="2000" dirty="0">
                <a:latin typeface="+mj-lt"/>
              </a:rPr>
              <a:t>if we have two transformed versions of the same image, features should be detected in corresponding locations</a:t>
            </a:r>
          </a:p>
          <a:p>
            <a:pPr lvl="1"/>
            <a:r>
              <a:rPr lang="en-US" sz="2000" dirty="0">
                <a:latin typeface="+mj-lt"/>
              </a:rPr>
              <a:t>(Sometimes “invariant” and “equivariant” are both referred to as “invariant”)</a:t>
            </a:r>
          </a:p>
          <a:p>
            <a:pPr lvl="1"/>
            <a:r>
              <a:rPr lang="en-US" sz="2000" dirty="0">
                <a:latin typeface="+mj-lt"/>
              </a:rPr>
              <a:t>(Sometimes “equivariant” is called “covariant”)</a:t>
            </a:r>
          </a:p>
        </p:txBody>
      </p:sp>
      <p:pic>
        <p:nvPicPr>
          <p:cNvPr id="149508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48290"/>
            <a:ext cx="4648200" cy="300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Harris detector: Invariance properties</a:t>
            </a:r>
            <a:br>
              <a:rPr lang="en-US" sz="3600" dirty="0"/>
            </a:br>
            <a:r>
              <a:rPr lang="en-US" sz="3600" dirty="0"/>
              <a:t>-- Image translation</a:t>
            </a:r>
            <a:endParaRPr lang="ru-RU" sz="3600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400" dirty="0">
                <a:latin typeface="+mj-lt"/>
                <a:cs typeface="Times New Roman" charset="0"/>
              </a:rPr>
              <a:t>  Derivatives and window function are equivariant</a:t>
            </a:r>
            <a:endParaRPr lang="ru-RU" sz="2400" dirty="0">
              <a:latin typeface="+mj-lt"/>
              <a:cs typeface="Times New Roman" charset="0"/>
            </a:endParaRPr>
          </a:p>
        </p:txBody>
      </p:sp>
      <p:sp>
        <p:nvSpPr>
          <p:cNvPr id="151556" name="Rectangle 7"/>
          <p:cNvSpPr>
            <a:spLocks noChangeArrowheads="1"/>
          </p:cNvSpPr>
          <p:nvPr/>
        </p:nvSpPr>
        <p:spPr bwMode="auto">
          <a:xfrm>
            <a:off x="14478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+mj-lt"/>
            </a:endParaRPr>
          </a:p>
        </p:txBody>
      </p:sp>
      <p:sp>
        <p:nvSpPr>
          <p:cNvPr id="151557" name="Freeform 8"/>
          <p:cNvSpPr>
            <a:spLocks/>
          </p:cNvSpPr>
          <p:nvPr/>
        </p:nvSpPr>
        <p:spPr bwMode="auto">
          <a:xfrm>
            <a:off x="1755775" y="1527175"/>
            <a:ext cx="788988" cy="723900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51558" name="AutoShape 12"/>
          <p:cNvSpPr>
            <a:spLocks noChangeArrowheads="1"/>
          </p:cNvSpPr>
          <p:nvPr/>
        </p:nvSpPr>
        <p:spPr bwMode="auto">
          <a:xfrm>
            <a:off x="3898900" y="1663700"/>
            <a:ext cx="1219200" cy="12319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Corner location is equivariant </a:t>
            </a:r>
            <a:r>
              <a:rPr lang="en-US" sz="2400" dirty="0" err="1">
                <a:solidFill>
                  <a:srgbClr val="0033CC"/>
                </a:solidFill>
                <a:latin typeface="+mj-lt"/>
                <a:cs typeface="Times New Roman" charset="0"/>
              </a:rPr>
              <a:t>w.r.t.</a:t>
            </a:r>
            <a:r>
              <a:rPr lang="en-US" sz="2400" dirty="0">
                <a:solidFill>
                  <a:srgbClr val="0033CC"/>
                </a:solidFill>
                <a:latin typeface="+mj-lt"/>
                <a:cs typeface="Times New Roman" charset="0"/>
              </a:rPr>
              <a:t> translation</a:t>
            </a:r>
            <a:endParaRPr lang="ru-RU" sz="2400" dirty="0">
              <a:solidFill>
                <a:srgbClr val="0033CC"/>
              </a:solidFill>
              <a:latin typeface="+mj-lt"/>
              <a:cs typeface="Times New Roman" charset="0"/>
            </a:endParaRPr>
          </a:p>
        </p:txBody>
      </p:sp>
      <p:sp>
        <p:nvSpPr>
          <p:cNvPr id="151560" name="Rectangle 7"/>
          <p:cNvSpPr>
            <a:spLocks noChangeArrowheads="1"/>
          </p:cNvSpPr>
          <p:nvPr/>
        </p:nvSpPr>
        <p:spPr bwMode="auto">
          <a:xfrm>
            <a:off x="54356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+mj-lt"/>
            </a:endParaRPr>
          </a:p>
        </p:txBody>
      </p:sp>
      <p:sp>
        <p:nvSpPr>
          <p:cNvPr id="151561" name="Freeform 8"/>
          <p:cNvSpPr>
            <a:spLocks/>
          </p:cNvSpPr>
          <p:nvPr/>
        </p:nvSpPr>
        <p:spPr bwMode="auto">
          <a:xfrm>
            <a:off x="6553200" y="2246313"/>
            <a:ext cx="787400" cy="725487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00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10689</TotalTime>
  <Words>722</Words>
  <Application>Microsoft Office PowerPoint</Application>
  <PresentationFormat>On-screen Show (4:3)</PresentationFormat>
  <Paragraphs>181</Paragraphs>
  <Slides>37</Slides>
  <Notes>19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Equation</vt:lpstr>
      <vt:lpstr>Lecture 5: Feature invariance</vt:lpstr>
      <vt:lpstr>Reading</vt:lpstr>
      <vt:lpstr>Announcements</vt:lpstr>
      <vt:lpstr>Local features: main components</vt:lpstr>
      <vt:lpstr>Harris features (in red)</vt:lpstr>
      <vt:lpstr>Image transformations</vt:lpstr>
      <vt:lpstr>Image transformations</vt:lpstr>
      <vt:lpstr>Invariance and equivariance   </vt:lpstr>
      <vt:lpstr>Harris detector: Invariance properties -- Image translation</vt:lpstr>
      <vt:lpstr>Harris detector: Invariance properties  -- Image rotation</vt:lpstr>
      <vt:lpstr>Harris detector: Invariance properties –  Affine intensity change</vt:lpstr>
      <vt:lpstr>Harris Detector: Invariance Properties</vt:lpstr>
      <vt:lpstr>Harris Detector: Invariance Properties</vt:lpstr>
      <vt:lpstr>Harris Detector: Invariance Properties</vt:lpstr>
      <vt:lpstr>Harris Detector: Invariance Properties</vt:lpstr>
      <vt:lpstr>Scale invariant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Feature extraction: Corners and blobs</vt:lpstr>
      <vt:lpstr>Another common definition of f</vt:lpstr>
      <vt:lpstr>Laplacian of Gaussian</vt:lpstr>
      <vt:lpstr>Scale selection</vt:lpstr>
      <vt:lpstr>Characteristic scale</vt:lpstr>
      <vt:lpstr>Find local maxima in 3D position-scale space</vt:lpstr>
      <vt:lpstr>Scale-space blob detector: Example</vt:lpstr>
      <vt:lpstr>Scale-space blob detector: Example</vt:lpstr>
      <vt:lpstr>Scale-space blob detector: Example</vt:lpstr>
      <vt:lpstr>PowerPoint Presentation</vt:lpstr>
      <vt:lpstr>Questions?</vt:lpstr>
      <vt:lpstr>Feature descriptors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Sindhu</cp:lastModifiedBy>
  <cp:revision>451</cp:revision>
  <dcterms:created xsi:type="dcterms:W3CDTF">2009-08-25T02:47:59Z</dcterms:created>
  <dcterms:modified xsi:type="dcterms:W3CDTF">2020-01-29T07:25:25Z</dcterms:modified>
</cp:coreProperties>
</file>